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6" r:id="rId2"/>
    <p:sldId id="257" r:id="rId3"/>
    <p:sldId id="258" r:id="rId4"/>
    <p:sldId id="259" r:id="rId5"/>
    <p:sldId id="261" r:id="rId6"/>
    <p:sldId id="260" r:id="rId7"/>
    <p:sldId id="263" r:id="rId8"/>
    <p:sldId id="264" r:id="rId9"/>
    <p:sldId id="262" r:id="rId10"/>
    <p:sldId id="265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1608" y="-45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68E0103-3618-4718-8992-D87E00CE6C8C}" type="datetimeFigureOut">
              <a:rPr lang="ru-RU" smtClean="0"/>
              <a:pPr/>
              <a:t>29.12.2011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41153A-10BA-4F2E-AAA0-1AE9846F442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56631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41153A-10BA-4F2E-AAA0-1AE9846F442F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6303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C9CAB-37BF-4EDD-A4DB-C69EE01E361B}" type="datetimeFigureOut">
              <a:rPr lang="ru-RU" smtClean="0"/>
              <a:pPr/>
              <a:t>29.12.2011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E7A5C9-E003-428A-8C2E-C79BA8D7F3E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931036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C9CAB-37BF-4EDD-A4DB-C69EE01E361B}" type="datetimeFigureOut">
              <a:rPr lang="ru-RU" smtClean="0"/>
              <a:pPr/>
              <a:t>29.12.2011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E7A5C9-E003-428A-8C2E-C79BA8D7F3E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81716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C9CAB-37BF-4EDD-A4DB-C69EE01E361B}" type="datetimeFigureOut">
              <a:rPr lang="ru-RU" smtClean="0"/>
              <a:pPr/>
              <a:t>29.12.2011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E7A5C9-E003-428A-8C2E-C79BA8D7F3E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779540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C9CAB-37BF-4EDD-A4DB-C69EE01E361B}" type="datetimeFigureOut">
              <a:rPr lang="ru-RU" smtClean="0"/>
              <a:pPr/>
              <a:t>29.12.2011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E7A5C9-E003-428A-8C2E-C79BA8D7F3E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468027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C9CAB-37BF-4EDD-A4DB-C69EE01E361B}" type="datetimeFigureOut">
              <a:rPr lang="ru-RU" smtClean="0"/>
              <a:pPr/>
              <a:t>29.12.2011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E7A5C9-E003-428A-8C2E-C79BA8D7F3E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440347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C9CAB-37BF-4EDD-A4DB-C69EE01E361B}" type="datetimeFigureOut">
              <a:rPr lang="ru-RU" smtClean="0"/>
              <a:pPr/>
              <a:t>29.12.2011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E7A5C9-E003-428A-8C2E-C79BA8D7F3E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124408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C9CAB-37BF-4EDD-A4DB-C69EE01E361B}" type="datetimeFigureOut">
              <a:rPr lang="ru-RU" smtClean="0"/>
              <a:pPr/>
              <a:t>29.12.2011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E7A5C9-E003-428A-8C2E-C79BA8D7F3E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671040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C9CAB-37BF-4EDD-A4DB-C69EE01E361B}" type="datetimeFigureOut">
              <a:rPr lang="ru-RU" smtClean="0"/>
              <a:pPr/>
              <a:t>29.12.2011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E7A5C9-E003-428A-8C2E-C79BA8D7F3E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783044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C9CAB-37BF-4EDD-A4DB-C69EE01E361B}" type="datetimeFigureOut">
              <a:rPr lang="ru-RU" smtClean="0"/>
              <a:pPr/>
              <a:t>29.12.2011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E7A5C9-E003-428A-8C2E-C79BA8D7F3E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462521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C9CAB-37BF-4EDD-A4DB-C69EE01E361B}" type="datetimeFigureOut">
              <a:rPr lang="ru-RU" smtClean="0"/>
              <a:pPr/>
              <a:t>29.12.2011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E7A5C9-E003-428A-8C2E-C79BA8D7F3E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612687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C9CAB-37BF-4EDD-A4DB-C69EE01E361B}" type="datetimeFigureOut">
              <a:rPr lang="ru-RU" smtClean="0"/>
              <a:pPr/>
              <a:t>29.12.2011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E7A5C9-E003-428A-8C2E-C79BA8D7F3E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363375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57000"/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CC9CAB-37BF-4EDD-A4DB-C69EE01E361B}" type="datetimeFigureOut">
              <a:rPr lang="ru-RU" smtClean="0"/>
              <a:pPr/>
              <a:t>29.12.2011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E7A5C9-E003-428A-8C2E-C79BA8D7F3E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636290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&#1057;&#1087;&#1086;&#1088;&#1090;%20(&#1092;&#1086;&#1088;)/Project1.exe" TargetMode="External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&#1072;&#1088;&#1073;&#1091;&#1079;&#1099;(&#1092;&#1086;&#1088;)/Project1.exe" TargetMode="External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microsoft.com/office/2007/relationships/hdphoto" Target="../media/hdphoto2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&#1089;&#1090;&#1077;&#1087;&#1077;&#1085;&#1100;%20(&#1074;&#1072;&#1081;&#1083;)/Project1.exe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&#1042;&#1075;&#1072;&#1076;&#1072;&#1090;&#1080;%20&#1095;&#1080;&#1089;&#1083;&#1086;/Project1.exe" TargetMode="Externa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microsoft.com/office/2007/relationships/hdphoto" Target="../media/hdphoto3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&#1084;&#1080;&#1083;&#1083;&#1080;&#1086;&#1085;&#1077;&#1088;%20&#1088;&#1077;&#1087;&#1080;&#1090;/Project1.exe" TargetMode="Externa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&#1052;&#1072;&#1096;&#1080;&#1085;&#1072;(&#1088;&#1077;&#1087;&#1080;&#1090;)/Project1.exe" TargetMode="Externa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4" name="Picture 4" descr="C:\Users\Svetlana\AppData\Local\Microsoft\Windows\Temporary Internet Files\Content.IE5\4PGPLV9I\MP900433155[1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22160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19672" y="5829969"/>
            <a:ext cx="5792688" cy="1028031"/>
          </a:xfrm>
        </p:spPr>
        <p:txBody>
          <a:bodyPr>
            <a:normAutofit fontScale="92500" lnSpcReduction="10000"/>
          </a:bodyPr>
          <a:lstStyle/>
          <a:p>
            <a:r>
              <a:rPr lang="ru-RU" dirty="0" err="1" smtClean="0">
                <a:solidFill>
                  <a:schemeClr val="tx1"/>
                </a:solidFill>
                <a:effectLst>
                  <a:glow rad="127000">
                    <a:schemeClr val="bg1"/>
                  </a:glow>
                </a:effectLst>
              </a:rPr>
              <a:t>Виконали</a:t>
            </a:r>
            <a:r>
              <a:rPr lang="ru-RU" dirty="0" smtClean="0">
                <a:solidFill>
                  <a:schemeClr val="tx1"/>
                </a:solidFill>
                <a:effectLst>
                  <a:glow rad="127000">
                    <a:schemeClr val="bg1"/>
                  </a:glow>
                </a:effectLst>
              </a:rPr>
              <a:t>: Л</a:t>
            </a:r>
            <a:r>
              <a:rPr lang="uk-UA" dirty="0" err="1" smtClean="0">
                <a:solidFill>
                  <a:schemeClr val="tx1"/>
                </a:solidFill>
                <a:effectLst>
                  <a:glow rad="127000">
                    <a:schemeClr val="bg1"/>
                  </a:glow>
                </a:effectLst>
              </a:rPr>
              <a:t>інник</a:t>
            </a:r>
            <a:r>
              <a:rPr lang="uk-UA" dirty="0" smtClean="0">
                <a:solidFill>
                  <a:schemeClr val="tx1"/>
                </a:solidFill>
                <a:effectLst>
                  <a:glow rad="127000">
                    <a:schemeClr val="bg1"/>
                  </a:glow>
                </a:effectLst>
              </a:rPr>
              <a:t> Вікторія 11-Б</a:t>
            </a:r>
          </a:p>
          <a:p>
            <a:r>
              <a:rPr lang="uk-UA" dirty="0" err="1" smtClean="0">
                <a:solidFill>
                  <a:schemeClr val="tx1"/>
                </a:solidFill>
                <a:effectLst>
                  <a:glow rad="127000">
                    <a:schemeClr val="bg1"/>
                  </a:glow>
                </a:effectLst>
              </a:rPr>
              <a:t>Арзуманов</a:t>
            </a:r>
            <a:r>
              <a:rPr lang="uk-UA" dirty="0" smtClean="0">
                <a:solidFill>
                  <a:schemeClr val="tx1"/>
                </a:solidFill>
                <a:effectLst>
                  <a:glow rad="127000">
                    <a:schemeClr val="bg1"/>
                  </a:glow>
                </a:effectLst>
              </a:rPr>
              <a:t> Родіон 11-Б</a:t>
            </a:r>
            <a:endParaRPr lang="ru-RU" dirty="0">
              <a:solidFill>
                <a:schemeClr val="tx1"/>
              </a:solidFill>
              <a:effectLst>
                <a:glow rad="127000">
                  <a:schemeClr val="bg1"/>
                </a:glow>
              </a:effectLst>
            </a:endParaRPr>
          </a:p>
        </p:txBody>
      </p:sp>
      <p:pic>
        <p:nvPicPr>
          <p:cNvPr id="5" name="Picture 3" descr="D:\ЛЕНА\28122011\0_a0eef_be9b9e2d_XL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15616" y="497824"/>
            <a:ext cx="6264696" cy="5411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24603" y="2564904"/>
            <a:ext cx="7772400" cy="1470025"/>
          </a:xfrm>
        </p:spPr>
        <p:txBody>
          <a:bodyPr/>
          <a:lstStyle/>
          <a:p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glow rad="127000">
                    <a:schemeClr val="bg1"/>
                  </a:glow>
                </a:effectLst>
              </a:rPr>
              <a:t>Проект на тему: «Цикли»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>
                <a:glow rad="127000">
                  <a:schemeClr val="bg1"/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36786399"/>
      </p:ext>
    </p:extLst>
  </p:cSld>
  <p:clrMapOvr>
    <a:masterClrMapping/>
  </p:clrMapOvr>
  <p:transition>
    <p:cut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57000"/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4402832" cy="1143000"/>
          </a:xfrm>
        </p:spPr>
        <p:txBody>
          <a:bodyPr/>
          <a:lstStyle/>
          <a:p>
            <a:r>
              <a:rPr lang="uk-UA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glow rad="127000">
                    <a:schemeClr val="bg1"/>
                  </a:glow>
                  <a:reflection blurRad="6350" stA="55000" endA="300" endPos="45500" dir="5400000" sy="-100000" algn="bl" rotWithShape="0"/>
                </a:effectLst>
              </a:rPr>
              <a:t>Задача5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>
                <a:glow rad="127000">
                  <a:schemeClr val="bg1"/>
                </a:glo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uk-UA" b="1" dirty="0" smtClean="0">
                <a:solidFill>
                  <a:schemeClr val="tx2">
                    <a:lumMod val="75000"/>
                  </a:schemeClr>
                </a:solidFill>
              </a:rPr>
              <a:t>Вовк вирішив почати займатися спортом. Почав тренування, у перший день пробіг 10 км. Кожен наступний день він збільшував денну норма на 10% від норми попереднього дня. Яку дистанцію пробіжить Вовк за певну кількість днів та який буде сумарний пробіг за всі ці дні?</a:t>
            </a:r>
            <a:endParaRPr lang="ru-RU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5" name="5-конечная звезда 4">
            <a:hlinkClick r:id="rId3" action="ppaction://hlinkfile"/>
          </p:cNvPr>
          <p:cNvSpPr/>
          <p:nvPr/>
        </p:nvSpPr>
        <p:spPr>
          <a:xfrm>
            <a:off x="7092280" y="0"/>
            <a:ext cx="1800200" cy="1728192"/>
          </a:xfrm>
          <a:prstGeom prst="star5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10701752"/>
      </p:ext>
    </p:extLst>
  </p:cSld>
  <p:clrMapOvr>
    <a:masterClrMapping/>
  </p:clrMapOvr>
  <p:transition>
    <p:cut thruBlk="1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57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4402832" cy="1143000"/>
          </a:xfrm>
        </p:spPr>
        <p:txBody>
          <a:bodyPr/>
          <a:lstStyle/>
          <a:p>
            <a:r>
              <a:rPr lang="uk-UA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glow rad="127000">
                    <a:schemeClr val="bg1"/>
                  </a:glow>
                  <a:reflection blurRad="6350" stA="55000" endA="300" endPos="45500" dir="5400000" sy="-100000" algn="bl" rotWithShape="0"/>
                </a:effectLst>
              </a:rPr>
              <a:t>Задача6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>
                <a:glow rad="127000">
                  <a:schemeClr val="bg1"/>
                </a:glo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uk-UA" b="1" dirty="0" smtClean="0">
                <a:solidFill>
                  <a:schemeClr val="tx2">
                    <a:lumMod val="75000"/>
                  </a:schemeClr>
                </a:solidFill>
              </a:rPr>
              <a:t>У Вовка у ящику була певна кількість кавунів. Кожен день він брав половину для себе та для Зайця. Якщо число кавунів було непарним, то Вовк відкладав один кавун, а решту ділив навпіл, причому відкладений кавун знову клав в ящик. Скільки кавунів залишиться в ящику у Вовка через певну кількість днів?</a:t>
            </a:r>
            <a:endParaRPr lang="ru-RU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5" name="5-конечная звезда 4">
            <a:hlinkClick r:id="rId3" action="ppaction://hlinkfile"/>
          </p:cNvPr>
          <p:cNvSpPr/>
          <p:nvPr/>
        </p:nvSpPr>
        <p:spPr>
          <a:xfrm>
            <a:off x="7343800" y="0"/>
            <a:ext cx="1800200" cy="1728192"/>
          </a:xfrm>
          <a:prstGeom prst="star5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84481751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 descr="http://photoshopia.ru/forum/clipart/images/360/711349_photoshopia.ru_360_jewelry_background_4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92821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266" name="Picture 2" descr="D:\ЛЕНА\28122011\0_a4fc7_f3e36473_XL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ackgroundRemoval t="0" b="100000" l="0" r="100000">
                        <a14:foregroundMark x1="50857" y1="25800" x2="52571" y2="31343"/>
                        <a14:foregroundMark x1="56571" y1="23881" x2="59000" y2="27292"/>
                        <a14:foregroundMark x1="53571" y1="25800" x2="55000" y2="31983"/>
                        <a14:foregroundMark x1="59286" y1="58849" x2="50286" y2="46482"/>
                        <a14:foregroundMark x1="70000" y1="56503" x2="71000" y2="46482"/>
                        <a14:foregroundMark x1="52000" y1="52452" x2="57000" y2="4200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03" y="4735204"/>
            <a:ext cx="3168352" cy="21227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Цикл</a:t>
            </a:r>
            <a:endParaRPr lang="ru-RU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124744"/>
            <a:ext cx="8229600" cy="1644639"/>
          </a:xfrm>
        </p:spPr>
        <p:txBody>
          <a:bodyPr/>
          <a:lstStyle/>
          <a:p>
            <a:r>
              <a:rPr lang="uk-UA" b="1" dirty="0" smtClean="0">
                <a:solidFill>
                  <a:schemeClr val="tx2">
                    <a:lumMod val="75000"/>
                  </a:schemeClr>
                </a:solidFill>
              </a:rPr>
              <a:t>Це така алгоритмічна конструкція, де за певних умов виконується команда або серія команд.</a:t>
            </a:r>
            <a:endParaRPr lang="ru-RU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5" name="Стрелка вниз 4"/>
          <p:cNvSpPr/>
          <p:nvPr/>
        </p:nvSpPr>
        <p:spPr>
          <a:xfrm>
            <a:off x="2083987" y="2636912"/>
            <a:ext cx="1008112" cy="1405729"/>
          </a:xfrm>
          <a:prstGeom prst="downArrow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низ 5"/>
          <p:cNvSpPr/>
          <p:nvPr/>
        </p:nvSpPr>
        <p:spPr>
          <a:xfrm>
            <a:off x="4792864" y="2996952"/>
            <a:ext cx="1008112" cy="1584176"/>
          </a:xfrm>
          <a:prstGeom prst="downArrow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низ 6"/>
          <p:cNvSpPr/>
          <p:nvPr/>
        </p:nvSpPr>
        <p:spPr>
          <a:xfrm>
            <a:off x="7471379" y="3390857"/>
            <a:ext cx="1008112" cy="1584176"/>
          </a:xfrm>
          <a:prstGeom prst="downArrow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1763688" y="4042641"/>
            <a:ext cx="21602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b="1" dirty="0" smtClean="0">
                <a:solidFill>
                  <a:schemeClr val="tx2">
                    <a:lumMod val="75000"/>
                  </a:schemeClr>
                </a:solidFill>
              </a:rPr>
              <a:t>З Передумовою (</a:t>
            </a:r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</a:rPr>
              <a:t>WHILE)</a:t>
            </a:r>
            <a:endParaRPr lang="ru-RU" sz="20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427984" y="4879311"/>
            <a:ext cx="25922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b="1" dirty="0" smtClean="0">
                <a:solidFill>
                  <a:schemeClr val="tx2">
                    <a:lumMod val="75000"/>
                  </a:schemeClr>
                </a:solidFill>
              </a:rPr>
              <a:t>З </a:t>
            </a:r>
            <a:r>
              <a:rPr lang="uk-UA" sz="2000" b="1" dirty="0" err="1" smtClean="0">
                <a:solidFill>
                  <a:schemeClr val="tx2">
                    <a:lumMod val="75000"/>
                  </a:schemeClr>
                </a:solidFill>
              </a:rPr>
              <a:t>Післяумовою</a:t>
            </a:r>
            <a:r>
              <a:rPr lang="uk-UA" sz="2000" b="1" dirty="0" smtClean="0">
                <a:solidFill>
                  <a:schemeClr val="tx2">
                    <a:lumMod val="75000"/>
                  </a:schemeClr>
                </a:solidFill>
              </a:rPr>
              <a:t> (</a:t>
            </a:r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</a:rPr>
              <a:t>REPEAT)</a:t>
            </a:r>
            <a:endParaRPr lang="ru-RU" sz="20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308304" y="5373216"/>
            <a:ext cx="16561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>
                <a:solidFill>
                  <a:schemeClr val="tx2">
                    <a:lumMod val="75000"/>
                  </a:schemeClr>
                </a:solidFill>
              </a:rPr>
              <a:t>З Параметром</a:t>
            </a:r>
          </a:p>
          <a:p>
            <a:r>
              <a:rPr lang="uk-UA" b="1" dirty="0" smtClean="0">
                <a:solidFill>
                  <a:schemeClr val="tx2">
                    <a:lumMod val="75000"/>
                  </a:schemeClr>
                </a:solidFill>
              </a:rPr>
              <a:t> (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</a:rPr>
              <a:t>FOR)</a:t>
            </a:r>
            <a:endParaRPr lang="ru-RU" b="1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65542630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build="allAtOnce"/>
      <p:bldP spid="9" grpId="0" build="allAtOnce"/>
      <p:bldP spid="10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4" descr="http://photoshopia.ru/forum/clipart/images/360/711349_photoshopia.ru_360_jewelry_background_45.jpg"/>
          <p:cNvPicPr>
            <a:picLocks noChangeAspect="1" noChangeArrowheads="1"/>
          </p:cNvPicPr>
          <p:nvPr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92821" cy="6858001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Цикл </a:t>
            </a:r>
            <a:r>
              <a:rPr lang="ru-RU" b="1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із</a:t>
            </a:r>
            <a:r>
              <a:rPr lang="ru-RU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передумовою</a:t>
            </a:r>
            <a:endParaRPr lang="ru-RU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1028" name="Picture 4" descr="D:\ЛЕНА\28122011\199900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ackgroundRemoval t="2604" b="97266" l="1264" r="95668">
                        <a14:foregroundMark x1="63538" y1="44531" x2="43321" y2="8073"/>
                        <a14:foregroundMark x1="37726" y1="8203" x2="56318" y2="8464"/>
                        <a14:foregroundMark x1="54693" y1="6641" x2="50903" y2="6641"/>
                        <a14:foregroundMark x1="40253" y1="12760" x2="39892" y2="9375"/>
                        <a14:foregroundMark x1="80144" y1="35938" x2="78881" y2="29557"/>
                        <a14:foregroundMark x1="64079" y1="26172" x2="55596" y2="31641"/>
                        <a14:foregroundMark x1="85921" y1="12370" x2="86101" y2="11198"/>
                        <a14:foregroundMark x1="78520" y1="44792" x2="80505" y2="40104"/>
                        <a14:foregroundMark x1="70036" y1="44401" x2="66245" y2="40104"/>
                        <a14:foregroundMark x1="35740" y1="38281" x2="48917" y2="30339"/>
                        <a14:foregroundMark x1="61552" y1="31901" x2="64440" y2="32943"/>
                        <a14:foregroundMark x1="54693" y1="91536" x2="58845" y2="86849"/>
                        <a14:foregroundMark x1="23105" y1="89974" x2="33213" y2="82292"/>
                        <a14:foregroundMark x1="34838" y1="84505" x2="37004" y2="84505"/>
                        <a14:foregroundMark x1="21661" y1="42057" x2="22563" y2="42057"/>
                        <a14:foregroundMark x1="26354" y1="41016" x2="30505" y2="42318"/>
                        <a14:foregroundMark x1="61011" y1="51823" x2="61011" y2="51823"/>
                        <a14:foregroundMark x1="10650" y1="62240" x2="20397" y2="55990"/>
                        <a14:foregroundMark x1="28881" y1="55078" x2="35199" y2="67708"/>
                        <a14:foregroundMark x1="19314" y1="64063" x2="19314" y2="65495"/>
                        <a14:foregroundMark x1="27617" y1="52734" x2="29422" y2="51563"/>
                        <a14:foregroundMark x1="25993" y1="65885" x2="32310" y2="6523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16216" y="3284984"/>
            <a:ext cx="2804304" cy="38875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://vvpc.com.ua/tests_informatiks/inform/osnovy_program/3/3.6.JPG"/>
          <p:cNvPicPr>
            <a:picLocks noGrp="1" noChangeAspect="1" noChangeArrowheads="1"/>
          </p:cNvPicPr>
          <p:nvPr>
            <p:ph idx="1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6821" y="1988840"/>
            <a:ext cx="4321141" cy="2232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860032" y="1412776"/>
            <a:ext cx="3528392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tx2">
                    <a:lumMod val="75000"/>
                  </a:schemeClr>
                </a:solidFill>
              </a:rPr>
              <a:t>У </a:t>
            </a:r>
            <a:r>
              <a:rPr lang="ru-RU" b="1" dirty="0" err="1">
                <a:solidFill>
                  <a:schemeClr val="tx2">
                    <a:lumMod val="75000"/>
                  </a:schemeClr>
                </a:solidFill>
              </a:rPr>
              <a:t>циклі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</a:rPr>
              <a:t> з </a:t>
            </a:r>
            <a:r>
              <a:rPr lang="ru-RU" b="1" dirty="0" err="1">
                <a:solidFill>
                  <a:schemeClr val="tx2">
                    <a:lumMod val="75000"/>
                  </a:schemeClr>
                </a:solidFill>
              </a:rPr>
              <a:t>передумовою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</a:rPr>
              <a:t> перша </a:t>
            </a:r>
            <a:r>
              <a:rPr lang="ru-RU" b="1" dirty="0" err="1">
                <a:solidFill>
                  <a:schemeClr val="tx2">
                    <a:lumMod val="75000"/>
                  </a:schemeClr>
                </a:solidFill>
              </a:rPr>
              <a:t>перевірка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b="1" dirty="0" err="1">
                <a:solidFill>
                  <a:schemeClr val="tx2">
                    <a:lumMod val="75000"/>
                  </a:schemeClr>
                </a:solidFill>
              </a:rPr>
              <a:t>умови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b="1" dirty="0" err="1">
                <a:solidFill>
                  <a:schemeClr val="tx2">
                    <a:lumMod val="75000"/>
                  </a:schemeClr>
                </a:solidFill>
              </a:rPr>
              <a:t>продовження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</a:rPr>
              <a:t> циклу </a:t>
            </a:r>
            <a:r>
              <a:rPr lang="ru-RU" b="1" dirty="0" err="1">
                <a:solidFill>
                  <a:schemeClr val="tx2">
                    <a:lumMod val="75000"/>
                  </a:schemeClr>
                </a:solidFill>
              </a:rPr>
              <a:t>відбувається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b="1" dirty="0" err="1">
                <a:solidFill>
                  <a:schemeClr val="tx2">
                    <a:lumMod val="75000"/>
                  </a:schemeClr>
                </a:solidFill>
              </a:rPr>
              <a:t>ще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</a:rPr>
              <a:t> до </a:t>
            </a:r>
            <a:r>
              <a:rPr lang="ru-RU" b="1" dirty="0" err="1">
                <a:solidFill>
                  <a:schemeClr val="tx2">
                    <a:lumMod val="75000"/>
                  </a:schemeClr>
                </a:solidFill>
              </a:rPr>
              <a:t>першого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b="1" dirty="0" err="1">
                <a:solidFill>
                  <a:schemeClr val="tx2">
                    <a:lumMod val="75000"/>
                  </a:schemeClr>
                </a:solidFill>
              </a:rPr>
              <a:t>виконання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b="1" dirty="0" err="1">
                <a:solidFill>
                  <a:schemeClr val="tx2">
                    <a:lumMod val="75000"/>
                  </a:schemeClr>
                </a:solidFill>
              </a:rPr>
              <a:t>його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b="1" dirty="0" err="1">
                <a:solidFill>
                  <a:schemeClr val="tx2">
                    <a:lumMod val="75000"/>
                  </a:schemeClr>
                </a:solidFill>
              </a:rPr>
              <a:t>тіла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</a:rPr>
              <a:t>. </a:t>
            </a:r>
            <a:r>
              <a:rPr lang="ru-RU" b="1" dirty="0" err="1">
                <a:solidFill>
                  <a:schemeClr val="tx2">
                    <a:lumMod val="75000"/>
                  </a:schemeClr>
                </a:solidFill>
              </a:rPr>
              <a:t>Це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b="1" dirty="0" err="1">
                <a:solidFill>
                  <a:schemeClr val="tx2">
                    <a:lumMod val="75000"/>
                  </a:schemeClr>
                </a:solidFill>
              </a:rPr>
              <a:t>означає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</a:rPr>
              <a:t>, </a:t>
            </a:r>
            <a:r>
              <a:rPr lang="ru-RU" b="1" dirty="0" err="1">
                <a:solidFill>
                  <a:schemeClr val="tx2">
                    <a:lumMod val="75000"/>
                  </a:schemeClr>
                </a:solidFill>
              </a:rPr>
              <a:t>що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</a:rPr>
              <a:t> за </a:t>
            </a:r>
            <a:r>
              <a:rPr lang="ru-RU" b="1" dirty="0" err="1">
                <a:solidFill>
                  <a:schemeClr val="tx2">
                    <a:lumMod val="75000"/>
                  </a:schemeClr>
                </a:solidFill>
              </a:rPr>
              <a:t>деяких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b="1" dirty="0" err="1">
                <a:solidFill>
                  <a:schemeClr val="tx2">
                    <a:lumMod val="75000"/>
                  </a:schemeClr>
                </a:solidFill>
              </a:rPr>
              <a:t>значень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b="1" dirty="0" err="1">
                <a:solidFill>
                  <a:schemeClr val="tx2">
                    <a:lumMod val="75000"/>
                  </a:schemeClr>
                </a:solidFill>
              </a:rPr>
              <a:t>параметрів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</a:rPr>
              <a:t> циклу </a:t>
            </a:r>
            <a:r>
              <a:rPr lang="ru-RU" b="1" dirty="0" err="1">
                <a:solidFill>
                  <a:schemeClr val="tx2">
                    <a:lumMod val="75000"/>
                  </a:schemeClr>
                </a:solidFill>
              </a:rPr>
              <a:t>його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b="1" dirty="0" err="1">
                <a:solidFill>
                  <a:schemeClr val="tx2">
                    <a:lumMod val="75000"/>
                  </a:schemeClr>
                </a:solidFill>
              </a:rPr>
              <a:t>тіло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b="1" dirty="0" err="1">
                <a:solidFill>
                  <a:schemeClr val="tx2">
                    <a:lumMod val="75000"/>
                  </a:schemeClr>
                </a:solidFill>
              </a:rPr>
              <a:t>може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</a:rPr>
              <a:t> не </a:t>
            </a:r>
            <a:r>
              <a:rPr lang="ru-RU" b="1" dirty="0" err="1">
                <a:solidFill>
                  <a:schemeClr val="tx2">
                    <a:lumMod val="75000"/>
                  </a:schemeClr>
                </a:solidFill>
              </a:rPr>
              <a:t>виконатися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b="1" dirty="0" err="1">
                <a:solidFill>
                  <a:schemeClr val="tx2">
                    <a:lumMod val="75000"/>
                  </a:schemeClr>
                </a:solidFill>
              </a:rPr>
              <a:t>жодного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</a:rPr>
              <a:t> разу.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683568" y="4509120"/>
            <a:ext cx="590465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err="1" smtClean="0">
                <a:solidFill>
                  <a:schemeClr val="tx2">
                    <a:lumMod val="75000"/>
                  </a:schemeClr>
                </a:solidFill>
              </a:rPr>
              <a:t>while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 &lt;</a:t>
            </a:r>
            <a:r>
              <a:rPr lang="ru-RU" b="1" dirty="0" err="1" smtClean="0">
                <a:solidFill>
                  <a:schemeClr val="tx2">
                    <a:lumMod val="75000"/>
                  </a:schemeClr>
                </a:solidFill>
              </a:rPr>
              <a:t>умова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b="1" dirty="0" err="1" smtClean="0">
                <a:solidFill>
                  <a:schemeClr val="tx2">
                    <a:lumMod val="75000"/>
                  </a:schemeClr>
                </a:solidFill>
              </a:rPr>
              <a:t>продовження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 циклу&gt; </a:t>
            </a:r>
            <a:r>
              <a:rPr lang="ru-RU" b="1" dirty="0" err="1" smtClean="0">
                <a:solidFill>
                  <a:schemeClr val="tx2">
                    <a:lumMod val="75000"/>
                  </a:schemeClr>
                </a:solidFill>
              </a:rPr>
              <a:t>do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 &lt;оператор&gt;;</a:t>
            </a:r>
            <a:endParaRPr lang="ru-RU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23528" y="5373216"/>
            <a:ext cx="73448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Тут 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</a:rPr>
              <a:t>while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 є &lt;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</a:rPr>
              <a:t>умова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</a:rPr>
              <a:t>продовження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 циклу&gt; 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</a:rPr>
              <a:t>do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 є заголовком циклу, &lt;оператор&gt; — 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</a:rPr>
              <a:t>його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</a:rPr>
              <a:t>тілом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.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691680" y="1396877"/>
            <a:ext cx="171957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</a:rPr>
              <a:t>Блок-схема</a:t>
            </a:r>
            <a:endParaRPr lang="ru-RU" b="1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55436089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537" y="260648"/>
            <a:ext cx="4752528" cy="1008112"/>
          </a:xfrm>
        </p:spPr>
        <p:txBody>
          <a:bodyPr/>
          <a:lstStyle/>
          <a:p>
            <a:r>
              <a:rPr lang="uk-UA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glow rad="127000">
                    <a:schemeClr val="bg1"/>
                  </a:glow>
                  <a:reflection blurRad="6350" stA="55000" endA="300" endPos="45500" dir="5400000" sy="-100000" algn="bl" rotWithShape="0"/>
                </a:effectLst>
              </a:rPr>
              <a:t>Задача1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>
                <a:glow rad="127000">
                  <a:schemeClr val="bg1"/>
                </a:glo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2204864"/>
            <a:ext cx="8229600" cy="4525963"/>
          </a:xfrm>
        </p:spPr>
        <p:txBody>
          <a:bodyPr/>
          <a:lstStyle/>
          <a:p>
            <a:r>
              <a:rPr lang="uk-UA" b="1" dirty="0" smtClean="0">
                <a:solidFill>
                  <a:schemeClr val="tx2">
                    <a:lumMod val="75000"/>
                  </a:schemeClr>
                </a:solidFill>
                <a:latin typeface="Arno Pro Caption" pitchFamily="18" charset="0"/>
              </a:rPr>
              <a:t>Заєць запропонував Вовку піднести будь-яке число у будь-яку степінь. Допоможіть Вовку в цьому!</a:t>
            </a:r>
            <a:endParaRPr lang="ru-RU" b="1" dirty="0">
              <a:solidFill>
                <a:schemeClr val="tx2">
                  <a:lumMod val="75000"/>
                </a:schemeClr>
              </a:solidFill>
              <a:latin typeface="Arno Pro Caption" pitchFamily="18" charset="0"/>
            </a:endParaRPr>
          </a:p>
        </p:txBody>
      </p:sp>
      <p:sp>
        <p:nvSpPr>
          <p:cNvPr id="4" name="5-конечная звезда 3">
            <a:hlinkClick r:id="rId3" action="ppaction://hlinkfile"/>
          </p:cNvPr>
          <p:cNvSpPr/>
          <p:nvPr/>
        </p:nvSpPr>
        <p:spPr>
          <a:xfrm>
            <a:off x="7020272" y="188640"/>
            <a:ext cx="1800200" cy="1728192"/>
          </a:xfrm>
          <a:prstGeom prst="star5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11662485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57000"/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3826768" cy="1143000"/>
          </a:xfrm>
        </p:spPr>
        <p:txBody>
          <a:bodyPr/>
          <a:lstStyle/>
          <a:p>
            <a:r>
              <a:rPr lang="uk-UA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glow rad="127000">
                    <a:schemeClr val="bg1"/>
                  </a:glow>
                  <a:reflection blurRad="6350" stA="50000" endA="300" endPos="50000" dist="29997" dir="5400000" sy="-100000" algn="bl" rotWithShape="0"/>
                </a:effectLst>
              </a:rPr>
              <a:t>Задача2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>
                <a:glow rad="127000">
                  <a:schemeClr val="bg1"/>
                </a:glow>
                <a:reflection blurRad="6350" stA="50000" endA="300" endPos="50000" dist="29997" dir="5400000" sy="-100000" algn="bl" rotWithShape="0"/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2332037"/>
            <a:ext cx="8229600" cy="4525963"/>
          </a:xfrm>
        </p:spPr>
        <p:txBody>
          <a:bodyPr/>
          <a:lstStyle/>
          <a:p>
            <a:r>
              <a:rPr lang="uk-UA" b="1" dirty="0" smtClean="0">
                <a:solidFill>
                  <a:schemeClr val="tx2">
                    <a:lumMod val="75000"/>
                  </a:schemeClr>
                </a:solidFill>
              </a:rPr>
              <a:t>Вовк запропонував Зайцю зіграти в таку гру: Вовк загадує число від 1 до 100 і Зайцю треба його вгадати.</a:t>
            </a:r>
            <a:endParaRPr lang="ru-RU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6" name="5-конечная звезда 5">
            <a:hlinkClick r:id="rId3" action="ppaction://hlinkfile"/>
          </p:cNvPr>
          <p:cNvSpPr/>
          <p:nvPr/>
        </p:nvSpPr>
        <p:spPr>
          <a:xfrm>
            <a:off x="6876256" y="188640"/>
            <a:ext cx="1800200" cy="1728192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75738611"/>
      </p:ext>
    </p:extLst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4" descr="http://photoshopia.ru/forum/clipart/images/360/711349_photoshopia.ru_360_jewelry_background_4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92821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Цикл з післяумовою</a:t>
            </a:r>
            <a:endParaRPr lang="ru-RU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3078" name="Picture 6" descr="D:\ЛЕНА\28122011\cel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ackgroundRemoval t="0" b="100000" l="0" r="9862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6119077" y="3861048"/>
            <a:ext cx="3024923" cy="2996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88024" y="1340768"/>
            <a:ext cx="4248472" cy="2880320"/>
          </a:xfrm>
        </p:spPr>
        <p:txBody>
          <a:bodyPr>
            <a:normAutofit fontScale="62500" lnSpcReduction="20000"/>
          </a:bodyPr>
          <a:lstStyle/>
          <a:p>
            <a:r>
              <a:rPr lang="ru-RU" b="1" dirty="0" err="1" smtClean="0">
                <a:solidFill>
                  <a:schemeClr val="tx2">
                    <a:lumMod val="75000"/>
                  </a:schemeClr>
                </a:solidFill>
              </a:rPr>
              <a:t>Умова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b="1" dirty="0" err="1" smtClean="0">
                <a:solidFill>
                  <a:schemeClr val="tx2">
                    <a:lumMod val="75000"/>
                  </a:schemeClr>
                </a:solidFill>
              </a:rPr>
              <a:t>завершення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 циклу з </a:t>
            </a:r>
            <a:r>
              <a:rPr lang="ru-RU" b="1" dirty="0" err="1" smtClean="0">
                <a:solidFill>
                  <a:schemeClr val="tx2">
                    <a:lumMod val="75000"/>
                  </a:schemeClr>
                </a:solidFill>
              </a:rPr>
              <a:t>постумовою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b="1" dirty="0" err="1" smtClean="0">
                <a:solidFill>
                  <a:schemeClr val="tx2">
                    <a:lumMod val="75000"/>
                  </a:schemeClr>
                </a:solidFill>
              </a:rPr>
              <a:t>записується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b="1" dirty="0" err="1" smtClean="0">
                <a:solidFill>
                  <a:schemeClr val="tx2">
                    <a:lumMod val="75000"/>
                  </a:schemeClr>
                </a:solidFill>
              </a:rPr>
              <a:t>після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b="1" dirty="0" err="1" smtClean="0">
                <a:solidFill>
                  <a:schemeClr val="tx2">
                    <a:lumMod val="75000"/>
                  </a:schemeClr>
                </a:solidFill>
              </a:rPr>
              <a:t>тіла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 циклу та </a:t>
            </a:r>
            <a:r>
              <a:rPr lang="ru-RU" b="1" dirty="0" err="1" smtClean="0">
                <a:solidFill>
                  <a:schemeClr val="tx2">
                    <a:lumMod val="75000"/>
                  </a:schemeClr>
                </a:solidFill>
              </a:rPr>
              <a:t>вперше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b="1" dirty="0" err="1" smtClean="0">
                <a:solidFill>
                  <a:schemeClr val="tx2">
                    <a:lumMod val="75000"/>
                  </a:schemeClr>
                </a:solidFill>
              </a:rPr>
              <a:t>перевіряється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b="1" dirty="0" err="1" smtClean="0">
                <a:solidFill>
                  <a:schemeClr val="tx2">
                    <a:lumMod val="75000"/>
                  </a:schemeClr>
                </a:solidFill>
              </a:rPr>
              <a:t>після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b="1" dirty="0" err="1" smtClean="0">
                <a:solidFill>
                  <a:schemeClr val="tx2">
                    <a:lumMod val="75000"/>
                  </a:schemeClr>
                </a:solidFill>
              </a:rPr>
              <a:t>виконання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b="1" dirty="0" err="1" smtClean="0">
                <a:solidFill>
                  <a:schemeClr val="tx2">
                    <a:lumMod val="75000"/>
                  </a:schemeClr>
                </a:solidFill>
              </a:rPr>
              <a:t>операторів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b="1" dirty="0" err="1" smtClean="0">
                <a:solidFill>
                  <a:schemeClr val="tx2">
                    <a:lumMod val="75000"/>
                  </a:schemeClr>
                </a:solidFill>
              </a:rPr>
              <a:t>тіла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. А </a:t>
            </a:r>
            <a:r>
              <a:rPr lang="ru-RU" b="1" dirty="0" err="1" smtClean="0">
                <a:solidFill>
                  <a:schemeClr val="tx2">
                    <a:lumMod val="75000"/>
                  </a:schemeClr>
                </a:solidFill>
              </a:rPr>
              <a:t>отже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, цикл з </a:t>
            </a:r>
            <a:r>
              <a:rPr lang="ru-RU" b="1" dirty="0" err="1" smtClean="0">
                <a:solidFill>
                  <a:schemeClr val="tx2">
                    <a:lumMod val="75000"/>
                  </a:schemeClr>
                </a:solidFill>
              </a:rPr>
              <a:t>постумовою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 за будь-</a:t>
            </a:r>
            <a:r>
              <a:rPr lang="ru-RU" b="1" dirty="0" err="1" smtClean="0">
                <a:solidFill>
                  <a:schemeClr val="tx2">
                    <a:lumMod val="75000"/>
                  </a:schemeClr>
                </a:solidFill>
              </a:rPr>
              <a:t>яких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b="1" dirty="0" err="1" smtClean="0">
                <a:solidFill>
                  <a:schemeClr val="tx2">
                    <a:lumMod val="75000"/>
                  </a:schemeClr>
                </a:solidFill>
              </a:rPr>
              <a:t>обставин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 буде </a:t>
            </a:r>
            <a:r>
              <a:rPr lang="ru-RU" b="1" dirty="0" err="1" smtClean="0">
                <a:solidFill>
                  <a:schemeClr val="tx2">
                    <a:lumMod val="75000"/>
                  </a:schemeClr>
                </a:solidFill>
              </a:rPr>
              <a:t>виконано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b="1" dirty="0" err="1" smtClean="0">
                <a:solidFill>
                  <a:schemeClr val="tx2">
                    <a:lumMod val="75000"/>
                  </a:schemeClr>
                </a:solidFill>
              </a:rPr>
              <a:t>принаймні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 один раз — в </a:t>
            </a:r>
            <a:r>
              <a:rPr lang="ru-RU" b="1" dirty="0" err="1" smtClean="0">
                <a:solidFill>
                  <a:schemeClr val="tx2">
                    <a:lumMod val="75000"/>
                  </a:schemeClr>
                </a:solidFill>
              </a:rPr>
              <a:t>цьому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 і </a:t>
            </a:r>
            <a:r>
              <a:rPr lang="ru-RU" b="1" dirty="0" err="1" smtClean="0">
                <a:solidFill>
                  <a:schemeClr val="tx2">
                    <a:lumMod val="75000"/>
                  </a:schemeClr>
                </a:solidFill>
              </a:rPr>
              <a:t>полягає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b="1" dirty="0" err="1" smtClean="0">
                <a:solidFill>
                  <a:schemeClr val="tx2">
                    <a:lumMod val="75000"/>
                  </a:schemeClr>
                </a:solidFill>
              </a:rPr>
              <a:t>його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b="1" dirty="0" err="1" smtClean="0">
                <a:solidFill>
                  <a:schemeClr val="tx2">
                    <a:lumMod val="75000"/>
                  </a:schemeClr>
                </a:solidFill>
              </a:rPr>
              <a:t>головна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b="1" dirty="0" err="1" smtClean="0">
                <a:solidFill>
                  <a:schemeClr val="tx2">
                    <a:lumMod val="75000"/>
                  </a:schemeClr>
                </a:solidFill>
              </a:rPr>
              <a:t>відмінність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b="1" dirty="0" err="1" smtClean="0">
                <a:solidFill>
                  <a:schemeClr val="tx2">
                    <a:lumMod val="75000"/>
                  </a:schemeClr>
                </a:solidFill>
              </a:rPr>
              <a:t>від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 циклу з </a:t>
            </a:r>
            <a:r>
              <a:rPr lang="ru-RU" b="1" dirty="0" err="1" smtClean="0">
                <a:solidFill>
                  <a:schemeClr val="tx2">
                    <a:lumMod val="75000"/>
                  </a:schemeClr>
                </a:solidFill>
              </a:rPr>
              <a:t>передумовою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.</a:t>
            </a:r>
            <a:endParaRPr lang="ru-RU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187624" y="4365104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 err="1" smtClean="0">
                <a:solidFill>
                  <a:schemeClr val="tx2">
                    <a:lumMod val="75000"/>
                  </a:schemeClr>
                </a:solidFill>
              </a:rPr>
              <a:t>repeat</a:t>
            </a:r>
            <a:endParaRPr lang="ru-RU" b="1" dirty="0" smtClean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      &lt;оператор1&gt;; ... &lt;</a:t>
            </a:r>
            <a:r>
              <a:rPr lang="ru-RU" b="1" dirty="0" err="1" smtClean="0">
                <a:solidFill>
                  <a:schemeClr val="tx2">
                    <a:lumMod val="75000"/>
                  </a:schemeClr>
                </a:solidFill>
              </a:rPr>
              <a:t>операторnN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&gt;</a:t>
            </a:r>
          </a:p>
          <a:p>
            <a:r>
              <a:rPr lang="ru-RU" b="1" dirty="0" err="1" smtClean="0">
                <a:solidFill>
                  <a:schemeClr val="tx2">
                    <a:lumMod val="75000"/>
                  </a:schemeClr>
                </a:solidFill>
              </a:rPr>
              <a:t>until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 &lt;</a:t>
            </a:r>
            <a:r>
              <a:rPr lang="ru-RU" b="1" dirty="0" err="1" smtClean="0">
                <a:solidFill>
                  <a:schemeClr val="tx2">
                    <a:lumMod val="75000"/>
                  </a:schemeClr>
                </a:solidFill>
              </a:rPr>
              <a:t>умова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b="1" dirty="0" err="1" smtClean="0">
                <a:solidFill>
                  <a:schemeClr val="tx2">
                    <a:lumMod val="75000"/>
                  </a:schemeClr>
                </a:solidFill>
              </a:rPr>
              <a:t>завершення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 циклу&gt;;</a:t>
            </a:r>
            <a:endParaRPr lang="ru-RU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79512" y="5805264"/>
            <a:ext cx="63722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Тут 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</a:rPr>
              <a:t>repeat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, 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</a:rPr>
              <a:t>until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 — 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</a:rPr>
              <a:t>зарезервовані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 слова, &lt;оператор1&gt;:...&lt;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</a:rPr>
              <a:t>операторN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&gt;; — 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</a:rPr>
              <a:t>тіло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 циклу; &lt;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</a:rPr>
              <a:t>умова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</a:rPr>
              <a:t>завершення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 циклу&gt; — 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</a:rPr>
              <a:t>деякий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</a:rPr>
              <a:t>булів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</a:rPr>
              <a:t>вираз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3076" name="Picture 4" descr="Картинка 34 из 4198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3568" y="1700808"/>
            <a:ext cx="3240360" cy="27501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187624" y="1196752"/>
            <a:ext cx="29440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>
                <a:solidFill>
                  <a:schemeClr val="tx2">
                    <a:lumMod val="75000"/>
                  </a:schemeClr>
                </a:solidFill>
              </a:rPr>
              <a:t>Блок-схема</a:t>
            </a:r>
            <a:endParaRPr lang="ru-RU" sz="2400" b="1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32729351"/>
      </p:ext>
    </p:extLst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57000"/>
            <a:lum/>
          </a:blip>
          <a:srcRect/>
          <a:stretch>
            <a:fillRect t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4402832" cy="1143000"/>
          </a:xfrm>
        </p:spPr>
        <p:txBody>
          <a:bodyPr/>
          <a:lstStyle/>
          <a:p>
            <a:r>
              <a:rPr lang="uk-UA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glow rad="127000">
                    <a:schemeClr val="bg1"/>
                  </a:glow>
                  <a:reflection blurRad="6350" stA="55000" endA="300" endPos="45500" dir="5400000" sy="-100000" algn="bl" rotWithShape="0"/>
                </a:effectLst>
              </a:rPr>
              <a:t>Задача3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>
                <a:glow rad="127000">
                  <a:schemeClr val="bg1"/>
                </a:glo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916832"/>
            <a:ext cx="8229600" cy="4525963"/>
          </a:xfrm>
        </p:spPr>
        <p:txBody>
          <a:bodyPr/>
          <a:lstStyle/>
          <a:p>
            <a:r>
              <a:rPr lang="uk-UA" b="1" dirty="0" smtClean="0">
                <a:solidFill>
                  <a:schemeClr val="tx2">
                    <a:lumMod val="75000"/>
                  </a:schemeClr>
                </a:solidFill>
              </a:rPr>
              <a:t>Вовк та Заєць вирішили стати міліонерами. Вони поклали певну кількість доларів під певний процент у банк. Через скільки років вони стануть міліонерами?</a:t>
            </a:r>
            <a:endParaRPr lang="ru-RU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6" name="5-конечная звезда 5">
            <a:hlinkClick r:id="rId3" action="ppaction://hlinkfile"/>
          </p:cNvPr>
          <p:cNvSpPr/>
          <p:nvPr/>
        </p:nvSpPr>
        <p:spPr>
          <a:xfrm>
            <a:off x="7020272" y="188640"/>
            <a:ext cx="1800200" cy="1728192"/>
          </a:xfrm>
          <a:prstGeom prst="star5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88618466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57000"/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4402832" cy="1143000"/>
          </a:xfrm>
        </p:spPr>
        <p:txBody>
          <a:bodyPr/>
          <a:lstStyle/>
          <a:p>
            <a:r>
              <a:rPr lang="uk-UA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glow rad="127000">
                    <a:schemeClr val="bg1"/>
                  </a:glow>
                  <a:reflection blurRad="6350" stA="55000" endA="300" endPos="45500" dir="5400000" sy="-100000" algn="bl" rotWithShape="0"/>
                </a:effectLst>
              </a:rPr>
              <a:t>Задача4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>
                <a:glow rad="127000">
                  <a:schemeClr val="bg1"/>
                </a:glo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uk-UA" b="1" dirty="0" smtClean="0">
                <a:solidFill>
                  <a:schemeClr val="tx2">
                    <a:lumMod val="75000"/>
                  </a:schemeClr>
                </a:solidFill>
              </a:rPr>
              <a:t>Вовк придбав новий автомобіль. Витрата палива нової машини становить 4 літра на годину. Кожного дня у </a:t>
            </a:r>
            <a:r>
              <a:rPr lang="uk-UA" b="1" dirty="0" err="1" smtClean="0">
                <a:solidFill>
                  <a:schemeClr val="tx2">
                    <a:lumMod val="75000"/>
                  </a:schemeClr>
                </a:solidFill>
              </a:rPr>
              <a:t>зв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</a:rPr>
              <a:t>’</a:t>
            </a:r>
            <a:r>
              <a:rPr lang="uk-UA" b="1" dirty="0" err="1" smtClean="0">
                <a:solidFill>
                  <a:schemeClr val="tx2">
                    <a:lumMod val="75000"/>
                  </a:schemeClr>
                </a:solidFill>
              </a:rPr>
              <a:t>язку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uk-UA" b="1" dirty="0" smtClean="0">
                <a:solidFill>
                  <a:schemeClr val="tx2">
                    <a:lumMod val="75000"/>
                  </a:schemeClr>
                </a:solidFill>
              </a:rPr>
              <a:t>із зносом витрата палива зростає на 0.01% у порівняні з попереднім днем. Через скільки днів Вовк повинен буде зробити капітальний ремонт двигуна, якщо гранична витрата палива дорівнює 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</a:rPr>
              <a:t>Z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uk-UA" b="1" dirty="0" smtClean="0">
                <a:solidFill>
                  <a:schemeClr val="tx2">
                    <a:lumMod val="75000"/>
                  </a:schemeClr>
                </a:solidFill>
              </a:rPr>
              <a:t>літрів на годину?</a:t>
            </a:r>
            <a:endParaRPr lang="ru-RU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5" name="5-конечная звезда 4">
            <a:hlinkClick r:id="rId3" action="ppaction://hlinkfile"/>
          </p:cNvPr>
          <p:cNvSpPr/>
          <p:nvPr/>
        </p:nvSpPr>
        <p:spPr>
          <a:xfrm>
            <a:off x="7092280" y="0"/>
            <a:ext cx="1800200" cy="1728192"/>
          </a:xfrm>
          <a:prstGeom prst="star5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1695134"/>
      </p:ext>
    </p:extLst>
  </p:cSld>
  <p:clrMapOvr>
    <a:masterClrMapping/>
  </p:clrMapOvr>
  <p:transition>
    <p:cut thruBlk="1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4" descr="http://photoshopia.ru/forum/clipart/images/360/711349_photoshopia.ru_360_jewelry_background_4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92821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3" descr="D:\ЛЕНА\28122011\0_a0eef_be9b9e2d_XL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32240" y="0"/>
            <a:ext cx="2411760" cy="20831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4504" y="188640"/>
            <a:ext cx="8229600" cy="1143000"/>
          </a:xfrm>
        </p:spPr>
        <p:txBody>
          <a:bodyPr>
            <a:normAutofit/>
          </a:bodyPr>
          <a:lstStyle/>
          <a:p>
            <a:r>
              <a:rPr lang="uk-UA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Цикл з параметром</a:t>
            </a:r>
            <a:endParaRPr lang="ru-RU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779912" y="1634858"/>
            <a:ext cx="5040560" cy="2592288"/>
          </a:xfrm>
        </p:spPr>
        <p:txBody>
          <a:bodyPr>
            <a:normAutofit fontScale="77500" lnSpcReduction="20000"/>
          </a:bodyPr>
          <a:lstStyle/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В </a:t>
            </a:r>
            <a:r>
              <a:rPr lang="ru-RU" b="1" dirty="0" err="1">
                <a:solidFill>
                  <a:schemeClr val="tx2">
                    <a:lumMod val="75000"/>
                  </a:schemeClr>
                </a:solidFill>
              </a:rPr>
              <a:t>о</a:t>
            </a:r>
            <a:r>
              <a:rPr lang="ru-RU" b="1" dirty="0" err="1" smtClean="0">
                <a:solidFill>
                  <a:schemeClr val="tx2">
                    <a:lumMod val="75000"/>
                  </a:schemeClr>
                </a:solidFill>
              </a:rPr>
              <a:t>ператорі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 циклу з параметром </a:t>
            </a:r>
            <a:r>
              <a:rPr lang="ru-RU" b="1" dirty="0" err="1" smtClean="0">
                <a:solidFill>
                  <a:schemeClr val="tx2">
                    <a:lumMod val="75000"/>
                  </a:schemeClr>
                </a:solidFill>
              </a:rPr>
              <a:t>облік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 числа </a:t>
            </a:r>
            <a:r>
              <a:rPr lang="ru-RU" b="1" dirty="0" err="1" smtClean="0">
                <a:solidFill>
                  <a:schemeClr val="tx2">
                    <a:lumMod val="75000"/>
                  </a:schemeClr>
                </a:solidFill>
              </a:rPr>
              <a:t>виконаних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b="1" dirty="0" err="1" smtClean="0">
                <a:solidFill>
                  <a:schemeClr val="tx2">
                    <a:lumMod val="75000"/>
                  </a:schemeClr>
                </a:solidFill>
              </a:rPr>
              <a:t>ітерацій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b="1" dirty="0" err="1" smtClean="0">
                <a:solidFill>
                  <a:schemeClr val="tx2">
                    <a:lumMod val="75000"/>
                  </a:schemeClr>
                </a:solidFill>
              </a:rPr>
              <a:t>ведеться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 автоматично, і тому </a:t>
            </a:r>
            <a:r>
              <a:rPr lang="ru-RU" b="1" dirty="0" err="1" smtClean="0">
                <a:solidFill>
                  <a:schemeClr val="tx2">
                    <a:lumMod val="75000"/>
                  </a:schemeClr>
                </a:solidFill>
              </a:rPr>
              <a:t>цей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 оператор є </a:t>
            </a:r>
            <a:r>
              <a:rPr lang="ru-RU" b="1" dirty="0" err="1" smtClean="0">
                <a:solidFill>
                  <a:schemeClr val="tx2">
                    <a:lumMod val="75000"/>
                  </a:schemeClr>
                </a:solidFill>
              </a:rPr>
              <a:t>зручною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 формою </a:t>
            </a:r>
            <a:r>
              <a:rPr lang="ru-RU" b="1" dirty="0" err="1" smtClean="0">
                <a:solidFill>
                  <a:schemeClr val="tx2">
                    <a:lumMod val="75000"/>
                  </a:schemeClr>
                </a:solidFill>
              </a:rPr>
              <a:t>запису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b="1" dirty="0" err="1" smtClean="0">
                <a:solidFill>
                  <a:schemeClr val="tx2">
                    <a:lumMod val="75000"/>
                  </a:schemeClr>
                </a:solidFill>
              </a:rPr>
              <a:t>циклів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b="1" dirty="0" err="1" smtClean="0">
                <a:solidFill>
                  <a:schemeClr val="tx2">
                    <a:lumMod val="75000"/>
                  </a:schemeClr>
                </a:solidFill>
              </a:rPr>
              <a:t>із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 наперед </a:t>
            </a:r>
            <a:r>
              <a:rPr lang="ru-RU" b="1" dirty="0" err="1" smtClean="0">
                <a:solidFill>
                  <a:schemeClr val="tx2">
                    <a:lumMod val="75000"/>
                  </a:schemeClr>
                </a:solidFill>
              </a:rPr>
              <a:t>визначеною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b="1" dirty="0" err="1" smtClean="0">
                <a:solidFill>
                  <a:schemeClr val="tx2">
                    <a:lumMod val="75000"/>
                  </a:schemeClr>
                </a:solidFill>
              </a:rPr>
              <a:t>кількістю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b="1" dirty="0" err="1" smtClean="0">
                <a:solidFill>
                  <a:schemeClr val="tx2">
                    <a:lumMod val="75000"/>
                  </a:schemeClr>
                </a:solidFill>
              </a:rPr>
              <a:t>повторень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.</a:t>
            </a:r>
            <a:endParaRPr lang="ru-RU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048311" y="4292921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 err="1" smtClean="0">
                <a:solidFill>
                  <a:schemeClr val="tx2">
                    <a:lumMod val="75000"/>
                  </a:schemeClr>
                </a:solidFill>
              </a:rPr>
              <a:t>for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 &lt;параметр&gt;:=&lt;</a:t>
            </a:r>
            <a:r>
              <a:rPr lang="ru-RU" b="1" dirty="0" err="1" smtClean="0">
                <a:solidFill>
                  <a:schemeClr val="tx2">
                    <a:lumMod val="75000"/>
                  </a:schemeClr>
                </a:solidFill>
              </a:rPr>
              <a:t>початкове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b="1" dirty="0" err="1" smtClean="0">
                <a:solidFill>
                  <a:schemeClr val="tx2">
                    <a:lumMod val="75000"/>
                  </a:schemeClr>
                </a:solidFill>
              </a:rPr>
              <a:t>значення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&gt; </a:t>
            </a:r>
            <a:r>
              <a:rPr lang="ru-RU" b="1" dirty="0" err="1" smtClean="0">
                <a:solidFill>
                  <a:schemeClr val="tx2">
                    <a:lumMod val="75000"/>
                  </a:schemeClr>
                </a:solidFill>
              </a:rPr>
              <a:t>to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 &lt;</a:t>
            </a:r>
            <a:r>
              <a:rPr lang="ru-RU" b="1" dirty="0" err="1" smtClean="0">
                <a:solidFill>
                  <a:schemeClr val="tx2">
                    <a:lumMod val="75000"/>
                  </a:schemeClr>
                </a:solidFill>
              </a:rPr>
              <a:t>кінцеве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b="1" dirty="0" err="1" smtClean="0">
                <a:solidFill>
                  <a:schemeClr val="tx2">
                    <a:lumMod val="75000"/>
                  </a:schemeClr>
                </a:solidFill>
              </a:rPr>
              <a:t>значення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&gt; </a:t>
            </a:r>
            <a:r>
              <a:rPr lang="ru-RU" b="1" dirty="0" err="1" smtClean="0">
                <a:solidFill>
                  <a:schemeClr val="tx2">
                    <a:lumMod val="75000"/>
                  </a:schemeClr>
                </a:solidFill>
              </a:rPr>
              <a:t>do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 &lt;оператор&gt;;</a:t>
            </a:r>
            <a:endParaRPr lang="ru-RU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61141" y="5157192"/>
            <a:ext cx="7870537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Тут 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</a:rPr>
              <a:t>for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, 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</a:rPr>
              <a:t>to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, 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</a:rPr>
              <a:t>do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 — («для», «до», «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</a:rPr>
              <a:t>виконати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»); &lt;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</a:rPr>
              <a:t>початкове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</a:rPr>
              <a:t>значення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&gt; та &lt;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</a:rPr>
              <a:t>кінцеве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</a:rPr>
              <a:t>значення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&gt; — 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</a:rPr>
              <a:t>вирази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 того самого 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</a:rPr>
              <a:t>перелічуваного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 типу; &lt;параметр&gt; - 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</a:rPr>
              <a:t>змінна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</a:rPr>
              <a:t>перелічуваного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 типу, 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</a:rPr>
              <a:t>що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 є 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</a:rPr>
              <a:t>узгодженим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 за 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</a:rPr>
              <a:t>присвоюванням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 з типом початкового та 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</a:rPr>
              <a:t>кінцевого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</a:rPr>
              <a:t>значення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; &lt;оператор&gt; — 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</a:rPr>
              <a:t>простий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</a:rPr>
              <a:t>або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</a:rPr>
              <a:t>складений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 оператор, 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</a:rPr>
              <a:t>що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 є 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</a:rPr>
              <a:t>тілом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 циклу. 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4098" name="Picture 2" descr="Картинка 11 из 1318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0920" y="1730425"/>
            <a:ext cx="3687959" cy="25201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199990" y="1268760"/>
            <a:ext cx="29440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>
                <a:solidFill>
                  <a:schemeClr val="tx2">
                    <a:lumMod val="75000"/>
                  </a:schemeClr>
                </a:solidFill>
              </a:rPr>
              <a:t>Блок-схема</a:t>
            </a:r>
            <a:endParaRPr lang="ru-RU" sz="2400" b="1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31558701"/>
      </p:ext>
    </p:extLst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120</TotalTime>
  <Words>549</Words>
  <Application>Microsoft Office PowerPoint</Application>
  <PresentationFormat>Экран (4:3)</PresentationFormat>
  <Paragraphs>39</Paragraphs>
  <Slides>11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Проект на тему: «Цикли»</vt:lpstr>
      <vt:lpstr>Цикл</vt:lpstr>
      <vt:lpstr>Цикл із передумовою</vt:lpstr>
      <vt:lpstr>Задача1</vt:lpstr>
      <vt:lpstr>Задача2</vt:lpstr>
      <vt:lpstr> Цикл з післяумовою</vt:lpstr>
      <vt:lpstr>Задача3</vt:lpstr>
      <vt:lpstr>Задача4</vt:lpstr>
      <vt:lpstr>Цикл з параметром</vt:lpstr>
      <vt:lpstr>Задача5</vt:lpstr>
      <vt:lpstr>Задача6</vt:lpstr>
    </vt:vector>
  </TitlesOfParts>
  <Company>Krokoz™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Проект на тему: «Цикли»</dc:title>
  <dc:creator>Svetlana</dc:creator>
  <cp:lastModifiedBy>Вика</cp:lastModifiedBy>
  <cp:revision>14</cp:revision>
  <dcterms:created xsi:type="dcterms:W3CDTF">2011-12-28T17:38:03Z</dcterms:created>
  <dcterms:modified xsi:type="dcterms:W3CDTF">2011-12-29T07:41:06Z</dcterms:modified>
</cp:coreProperties>
</file>